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3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5B69F-D2AE-44DB-813D-21C80BB96ED0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07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err="1" smtClean="0"/>
              <a:t>Venkatraman</a:t>
            </a:r>
            <a:r>
              <a:rPr lang="zh-TW" altLang="zh-TW" dirty="0" smtClean="0"/>
              <a:t>的企業</a:t>
            </a:r>
            <a:r>
              <a:rPr lang="en-US" altLang="zh-TW" dirty="0" smtClean="0"/>
              <a:t>e</a:t>
            </a:r>
            <a:r>
              <a:rPr lang="zh-TW" altLang="zh-TW" dirty="0" smtClean="0"/>
              <a:t>化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zh-TW" dirty="0" smtClean="0"/>
              <a:t>轉型的五大階段</a:t>
            </a:r>
            <a:endParaRPr lang="zh-TW" altLang="en-US" dirty="0" smtClean="0"/>
          </a:p>
        </p:txBody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50" y="1104900"/>
            <a:ext cx="8229600" cy="4495800"/>
          </a:xfrm>
        </p:spPr>
        <p:txBody>
          <a:bodyPr/>
          <a:lstStyle/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</p:txBody>
      </p:sp>
      <p:sp>
        <p:nvSpPr>
          <p:cNvPr id="130053" name="Line 4"/>
          <p:cNvSpPr>
            <a:spLocks noChangeShapeType="1"/>
          </p:cNvSpPr>
          <p:nvPr/>
        </p:nvSpPr>
        <p:spPr bwMode="auto">
          <a:xfrm flipV="1">
            <a:off x="1752600" y="1665288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30054" name="Line 5"/>
          <p:cNvSpPr>
            <a:spLocks noChangeShapeType="1"/>
          </p:cNvSpPr>
          <p:nvPr/>
        </p:nvSpPr>
        <p:spPr bwMode="auto">
          <a:xfrm>
            <a:off x="1752600" y="5322888"/>
            <a:ext cx="556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30055" name="Text Box 6"/>
          <p:cNvSpPr txBox="1">
            <a:spLocks noChangeArrowheads="1"/>
          </p:cNvSpPr>
          <p:nvPr/>
        </p:nvSpPr>
        <p:spPr bwMode="auto">
          <a:xfrm>
            <a:off x="2133600" y="4560888"/>
            <a:ext cx="2470150" cy="3667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企業內部區域化的改善</a:t>
            </a:r>
          </a:p>
        </p:txBody>
      </p:sp>
      <p:sp>
        <p:nvSpPr>
          <p:cNvPr id="130056" name="Text Box 7"/>
          <p:cNvSpPr txBox="1">
            <a:spLocks noChangeArrowheads="1"/>
          </p:cNvSpPr>
          <p:nvPr/>
        </p:nvSpPr>
        <p:spPr bwMode="auto">
          <a:xfrm>
            <a:off x="2667000" y="4027488"/>
            <a:ext cx="2470150" cy="3667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企業內部的整合</a:t>
            </a:r>
          </a:p>
        </p:txBody>
      </p:sp>
      <p:sp>
        <p:nvSpPr>
          <p:cNvPr id="130057" name="Line 8"/>
          <p:cNvSpPr>
            <a:spLocks noChangeShapeType="1"/>
          </p:cNvSpPr>
          <p:nvPr/>
        </p:nvSpPr>
        <p:spPr bwMode="auto">
          <a:xfrm>
            <a:off x="1752600" y="3875088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zh-TW" altLang="en-US"/>
          </a:p>
        </p:txBody>
      </p:sp>
      <p:sp>
        <p:nvSpPr>
          <p:cNvPr id="130058" name="Text Box 9"/>
          <p:cNvSpPr txBox="1">
            <a:spLocks noChangeArrowheads="1"/>
          </p:cNvSpPr>
          <p:nvPr/>
        </p:nvSpPr>
        <p:spPr bwMode="auto">
          <a:xfrm>
            <a:off x="3048000" y="3341688"/>
            <a:ext cx="2470150" cy="3667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企業流程再造</a:t>
            </a:r>
          </a:p>
        </p:txBody>
      </p:sp>
      <p:sp>
        <p:nvSpPr>
          <p:cNvPr id="130059" name="Text Box 10"/>
          <p:cNvSpPr txBox="1">
            <a:spLocks noChangeArrowheads="1"/>
          </p:cNvSpPr>
          <p:nvPr/>
        </p:nvSpPr>
        <p:spPr bwMode="auto">
          <a:xfrm>
            <a:off x="3581400" y="2808288"/>
            <a:ext cx="2470150" cy="3667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企業網路再造</a:t>
            </a:r>
          </a:p>
        </p:txBody>
      </p:sp>
      <p:sp>
        <p:nvSpPr>
          <p:cNvPr id="130060" name="Text Box 11"/>
          <p:cNvSpPr txBox="1">
            <a:spLocks noChangeArrowheads="1"/>
          </p:cNvSpPr>
          <p:nvPr/>
        </p:nvSpPr>
        <p:spPr bwMode="auto">
          <a:xfrm>
            <a:off x="4038600" y="2274888"/>
            <a:ext cx="2590800" cy="3667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企業經營範圍重新定義</a:t>
            </a:r>
          </a:p>
        </p:txBody>
      </p:sp>
      <p:sp>
        <p:nvSpPr>
          <p:cNvPr id="130061" name="Oval 12"/>
          <p:cNvSpPr>
            <a:spLocks noChangeArrowheads="1"/>
          </p:cNvSpPr>
          <p:nvPr/>
        </p:nvSpPr>
        <p:spPr bwMode="auto">
          <a:xfrm>
            <a:off x="6477000" y="3113088"/>
            <a:ext cx="304800" cy="3048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6666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30062" name="Oval 13"/>
          <p:cNvSpPr>
            <a:spLocks noChangeArrowheads="1"/>
          </p:cNvSpPr>
          <p:nvPr/>
        </p:nvSpPr>
        <p:spPr bwMode="auto">
          <a:xfrm>
            <a:off x="6477000" y="4332288"/>
            <a:ext cx="304800" cy="3048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30063" name="Text Box 14"/>
          <p:cNvSpPr txBox="1">
            <a:spLocks noChangeArrowheads="1"/>
          </p:cNvSpPr>
          <p:nvPr/>
        </p:nvSpPr>
        <p:spPr bwMode="auto">
          <a:xfrm>
            <a:off x="6781800" y="3035578"/>
            <a:ext cx="11079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kumimoji="0" lang="zh-TW" altLang="en-US" dirty="0" smtClean="0">
                <a:latin typeface="Times New Roman" pitchFamily="18" charset="0"/>
                <a:ea typeface="標楷體" pitchFamily="65" charset="-120"/>
              </a:rPr>
              <a:t>革命階段</a:t>
            </a:r>
            <a:endParaRPr kumimoji="0" lang="zh-TW" altLang="en-US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30064" name="Text Box 15"/>
          <p:cNvSpPr txBox="1">
            <a:spLocks noChangeArrowheads="1"/>
          </p:cNvSpPr>
          <p:nvPr/>
        </p:nvSpPr>
        <p:spPr bwMode="auto">
          <a:xfrm>
            <a:off x="6781800" y="4254778"/>
            <a:ext cx="11079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kumimoji="0" lang="zh-TW" altLang="en-US" dirty="0" smtClean="0">
                <a:latin typeface="Times New Roman" pitchFamily="18" charset="0"/>
                <a:ea typeface="標楷體" pitchFamily="65" charset="-120"/>
              </a:rPr>
              <a:t>演化階段</a:t>
            </a:r>
            <a:endParaRPr kumimoji="0" lang="zh-TW" altLang="en-US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30065" name="Text Box 16"/>
          <p:cNvSpPr txBox="1">
            <a:spLocks noChangeArrowheads="1"/>
          </p:cNvSpPr>
          <p:nvPr/>
        </p:nvSpPr>
        <p:spPr bwMode="auto">
          <a:xfrm>
            <a:off x="1325563" y="2198688"/>
            <a:ext cx="458787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l" eaLnBrk="0" hangingPunct="0"/>
            <a:r>
              <a:rPr kumimoji="0" lang="zh-TW" altLang="en-US">
                <a:latin typeface="Times New Roman" pitchFamily="18" charset="0"/>
                <a:ea typeface="標楷體" pitchFamily="65" charset="-120"/>
              </a:rPr>
              <a:t>高           轉型改變的程度              低</a:t>
            </a:r>
          </a:p>
        </p:txBody>
      </p:sp>
      <p:sp>
        <p:nvSpPr>
          <p:cNvPr id="130066" name="Text Box 17"/>
          <p:cNvSpPr txBox="1">
            <a:spLocks noChangeArrowheads="1"/>
          </p:cNvSpPr>
          <p:nvPr/>
        </p:nvSpPr>
        <p:spPr bwMode="auto">
          <a:xfrm>
            <a:off x="3276600" y="5445125"/>
            <a:ext cx="3441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kumimoji="0" lang="zh-TW" altLang="en-US">
                <a:latin typeface="Times New Roman" pitchFamily="18" charset="0"/>
                <a:ea typeface="標楷體" pitchFamily="65" charset="-120"/>
              </a:rPr>
              <a:t>轉型的潛在利益                         高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Venkatraman</a:t>
            </a:r>
            <a:r>
              <a:rPr lang="zh-TW" altLang="zh-TW" dirty="0"/>
              <a:t>的企業</a:t>
            </a:r>
            <a:r>
              <a:rPr lang="en-US" altLang="zh-TW" dirty="0"/>
              <a:t>e</a:t>
            </a:r>
            <a:r>
              <a:rPr lang="zh-TW" altLang="zh-TW" dirty="0"/>
              <a:t>化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zh-TW" dirty="0"/>
              <a:t>轉型的五大階段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843EA2-B7A8-40E0-8643-3C845B00A03D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412776"/>
            <a:ext cx="7429864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64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AA5BD8-76A2-41DE-8F75-DA696DF5B6ED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07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zh-TW" smtClean="0"/>
              <a:t>Deise的企業</a:t>
            </a:r>
            <a:r>
              <a:rPr lang="en-US" altLang="zh-TW" smtClean="0"/>
              <a:t>e</a:t>
            </a:r>
            <a:r>
              <a:rPr lang="zh-TW" altLang="zh-TW" smtClean="0"/>
              <a:t>化轉型的</a:t>
            </a:r>
            <a:r>
              <a:rPr lang="zh-TW" altLang="en-US" smtClean="0"/>
              <a:t/>
            </a:r>
            <a:br>
              <a:rPr lang="zh-TW" altLang="en-US" smtClean="0"/>
            </a:br>
            <a:r>
              <a:rPr lang="zh-TW" altLang="zh-TW" smtClean="0"/>
              <a:t>四大階段</a:t>
            </a:r>
            <a:endParaRPr lang="zh-TW" altLang="en-US" smtClean="0"/>
          </a:p>
        </p:txBody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229600" cy="4495800"/>
          </a:xfrm>
        </p:spPr>
        <p:txBody>
          <a:bodyPr/>
          <a:lstStyle/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</p:txBody>
      </p:sp>
      <p:sp>
        <p:nvSpPr>
          <p:cNvPr id="131077" name="Line 4"/>
          <p:cNvSpPr>
            <a:spLocks noChangeShapeType="1"/>
          </p:cNvSpPr>
          <p:nvPr/>
        </p:nvSpPr>
        <p:spPr bwMode="auto">
          <a:xfrm flipV="1">
            <a:off x="2057400" y="18288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31078" name="Line 5"/>
          <p:cNvSpPr>
            <a:spLocks noChangeShapeType="1"/>
          </p:cNvSpPr>
          <p:nvPr/>
        </p:nvSpPr>
        <p:spPr bwMode="auto">
          <a:xfrm>
            <a:off x="2057400" y="5486400"/>
            <a:ext cx="556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31079" name="Text Box 6"/>
          <p:cNvSpPr txBox="1">
            <a:spLocks noChangeArrowheads="1"/>
          </p:cNvSpPr>
          <p:nvPr/>
        </p:nvSpPr>
        <p:spPr bwMode="auto">
          <a:xfrm>
            <a:off x="2787650" y="4572000"/>
            <a:ext cx="2165350" cy="4032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通路改善</a:t>
            </a:r>
          </a:p>
        </p:txBody>
      </p:sp>
      <p:sp>
        <p:nvSpPr>
          <p:cNvPr id="131080" name="Text Box 7"/>
          <p:cNvSpPr txBox="1">
            <a:spLocks noChangeArrowheads="1"/>
          </p:cNvSpPr>
          <p:nvPr/>
        </p:nvSpPr>
        <p:spPr bwMode="auto">
          <a:xfrm>
            <a:off x="3473450" y="3886200"/>
            <a:ext cx="2165350" cy="4032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價值鏈整合</a:t>
            </a:r>
          </a:p>
        </p:txBody>
      </p:sp>
      <p:sp>
        <p:nvSpPr>
          <p:cNvPr id="131081" name="Text Box 8"/>
          <p:cNvSpPr txBox="1">
            <a:spLocks noChangeArrowheads="1"/>
          </p:cNvSpPr>
          <p:nvPr/>
        </p:nvSpPr>
        <p:spPr bwMode="auto">
          <a:xfrm>
            <a:off x="4006850" y="3200400"/>
            <a:ext cx="2165350" cy="4032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產業轉型</a:t>
            </a:r>
          </a:p>
        </p:txBody>
      </p:sp>
      <p:sp>
        <p:nvSpPr>
          <p:cNvPr id="131082" name="Text Box 9"/>
          <p:cNvSpPr txBox="1">
            <a:spLocks noChangeArrowheads="1"/>
          </p:cNvSpPr>
          <p:nvPr/>
        </p:nvSpPr>
        <p:spPr bwMode="auto">
          <a:xfrm>
            <a:off x="4692650" y="2514600"/>
            <a:ext cx="2165350" cy="4032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跨產業整合</a:t>
            </a:r>
          </a:p>
        </p:txBody>
      </p:sp>
      <p:sp>
        <p:nvSpPr>
          <p:cNvPr id="131083" name="Text Box 10"/>
          <p:cNvSpPr txBox="1">
            <a:spLocks noChangeArrowheads="1"/>
          </p:cNvSpPr>
          <p:nvPr/>
        </p:nvSpPr>
        <p:spPr bwMode="auto">
          <a:xfrm>
            <a:off x="1630363" y="1828800"/>
            <a:ext cx="4587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l" eaLnBrk="0" hangingPunct="0"/>
            <a:r>
              <a:rPr kumimoji="0" lang="zh-TW" altLang="en-US">
                <a:latin typeface="Times New Roman" pitchFamily="18" charset="0"/>
                <a:ea typeface="標楷體" pitchFamily="65" charset="-120"/>
              </a:rPr>
              <a:t>企業價值</a:t>
            </a:r>
          </a:p>
        </p:txBody>
      </p:sp>
      <p:sp>
        <p:nvSpPr>
          <p:cNvPr id="131084" name="Text Box 11"/>
          <p:cNvSpPr txBox="1">
            <a:spLocks noChangeArrowheads="1"/>
          </p:cNvSpPr>
          <p:nvPr/>
        </p:nvSpPr>
        <p:spPr bwMode="auto">
          <a:xfrm>
            <a:off x="5581650" y="5608638"/>
            <a:ext cx="211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kumimoji="0" lang="en-US" altLang="zh-TW">
                <a:latin typeface="Times New Roman" pitchFamily="18" charset="0"/>
                <a:ea typeface="標楷體" pitchFamily="65" charset="-120"/>
              </a:rPr>
              <a:t>e</a:t>
            </a:r>
            <a:r>
              <a:rPr kumimoji="0" lang="zh-TW" altLang="zh-TW">
                <a:latin typeface="Times New Roman" pitchFamily="18" charset="0"/>
                <a:ea typeface="標楷體" pitchFamily="65" charset="-120"/>
              </a:rPr>
              <a:t>化企業效能的發揮</a:t>
            </a:r>
            <a:endParaRPr kumimoji="0" lang="zh-TW" altLang="en-US"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B7DCE3-6F5F-43BB-9A75-1910F5EB4104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256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Sawy</a:t>
            </a:r>
            <a:r>
              <a:rPr lang="zh-TW" altLang="en-US" smtClean="0"/>
              <a:t>的企業</a:t>
            </a:r>
            <a:r>
              <a:rPr lang="en-US" altLang="zh-TW" smtClean="0"/>
              <a:t>e</a:t>
            </a:r>
            <a:r>
              <a:rPr lang="zh-TW" altLang="en-US" smtClean="0"/>
              <a:t>化轉型模式</a:t>
            </a:r>
          </a:p>
        </p:txBody>
      </p:sp>
      <p:pic>
        <p:nvPicPr>
          <p:cNvPr id="132100" name="Picture 3" descr="F9-1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4213" y="1268413"/>
            <a:ext cx="7921625" cy="4860925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53E30-EE50-42E2-9396-9AE2463046D4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207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企業電子化策略</a:t>
            </a:r>
          </a:p>
        </p:txBody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101012" cy="3886200"/>
          </a:xfrm>
          <a:gradFill rotWithShape="1">
            <a:gsLst>
              <a:gs pos="0">
                <a:srgbClr val="99CCFF">
                  <a:alpha val="57001"/>
                </a:srgbClr>
              </a:gs>
              <a:gs pos="100000">
                <a:schemeClr val="bg1">
                  <a:alpha val="53998"/>
                </a:schemeClr>
              </a:gs>
            </a:gsLst>
            <a:lin ang="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mtClean="0">
                <a:latin typeface="Times New Roman" pitchFamily="18" charset="0"/>
              </a:rPr>
              <a:t>市場創造者 </a:t>
            </a:r>
            <a:r>
              <a:rPr lang="en-US" altLang="zh-TW" smtClean="0">
                <a:latin typeface="Times New Roman" pitchFamily="18" charset="0"/>
              </a:rPr>
              <a:t>Market creator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>
                <a:latin typeface="Times New Roman" pitchFamily="18" charset="0"/>
              </a:rPr>
              <a:t>通路重整 </a:t>
            </a:r>
            <a:r>
              <a:rPr lang="en-US" altLang="zh-TW" smtClean="0">
                <a:latin typeface="Times New Roman" pitchFamily="18" charset="0"/>
              </a:rPr>
              <a:t>Channel reconfiguration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>
                <a:latin typeface="Times New Roman" pitchFamily="18" charset="0"/>
              </a:rPr>
              <a:t>交易仲介商 </a:t>
            </a:r>
            <a:r>
              <a:rPr lang="en-US" altLang="zh-TW" smtClean="0">
                <a:latin typeface="Times New Roman" pitchFamily="18" charset="0"/>
              </a:rPr>
              <a:t>Transaction intermediary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>
                <a:latin typeface="Times New Roman" pitchFamily="18" charset="0"/>
              </a:rPr>
              <a:t>資訊仲介商 </a:t>
            </a:r>
            <a:r>
              <a:rPr lang="en-US" altLang="zh-TW" smtClean="0">
                <a:latin typeface="Times New Roman" pitchFamily="18" charset="0"/>
              </a:rPr>
              <a:t>Infomediary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>
                <a:latin typeface="Times New Roman" pitchFamily="18" charset="0"/>
              </a:rPr>
              <a:t>自助化的創新 </a:t>
            </a:r>
            <a:r>
              <a:rPr lang="en-US" altLang="zh-TW" smtClean="0">
                <a:latin typeface="Times New Roman" pitchFamily="18" charset="0"/>
              </a:rPr>
              <a:t>Self-service innovator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>
                <a:latin typeface="Times New Roman" pitchFamily="18" charset="0"/>
              </a:rPr>
              <a:t>供應鏈的創新 </a:t>
            </a:r>
            <a:r>
              <a:rPr lang="en-US" altLang="zh-TW" smtClean="0">
                <a:latin typeface="Times New Roman" pitchFamily="18" charset="0"/>
              </a:rPr>
              <a:t>Supply chain innovator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>
                <a:latin typeface="Times New Roman" pitchFamily="18" charset="0"/>
              </a:rPr>
              <a:t>掌握通路 </a:t>
            </a:r>
            <a:r>
              <a:rPr lang="en-US" altLang="zh-TW" smtClean="0">
                <a:latin typeface="Times New Roman" pitchFamily="18" charset="0"/>
              </a:rPr>
              <a:t>Channel mastery</a:t>
            </a:r>
          </a:p>
        </p:txBody>
      </p:sp>
      <p:sp>
        <p:nvSpPr>
          <p:cNvPr id="133125" name="Text Box 4"/>
          <p:cNvSpPr txBox="1">
            <a:spLocks noChangeArrowheads="1"/>
          </p:cNvSpPr>
          <p:nvPr/>
        </p:nvSpPr>
        <p:spPr bwMode="auto">
          <a:xfrm>
            <a:off x="3203575" y="6021388"/>
            <a:ext cx="247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O’Bbrien, 2003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19</TotalTime>
  <Words>132</Words>
  <Application>Microsoft Office PowerPoint</Application>
  <PresentationFormat>如螢幕大小 (4:3)</PresentationFormat>
  <Paragraphs>48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Arial Unicode MS</vt:lpstr>
      <vt:lpstr>標楷體</vt:lpstr>
      <vt:lpstr>Arial</vt:lpstr>
      <vt:lpstr>Symbol</vt:lpstr>
      <vt:lpstr>Times New Roman</vt:lpstr>
      <vt:lpstr>教學目標</vt:lpstr>
      <vt:lpstr>Venkatraman的企業e化 轉型的五大階段</vt:lpstr>
      <vt:lpstr>Venkatraman的企業e化 轉型的五大階段</vt:lpstr>
      <vt:lpstr>Deise的企業e化轉型的 四大階段</vt:lpstr>
      <vt:lpstr>Sawy的企業e化轉型模式</vt:lpstr>
      <vt:lpstr>企業電子化策略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Venkatraman的企業e化 轉型的五大階段</dc:title>
  <dc:creator>Your User Name</dc:creator>
  <cp:lastModifiedBy>George Lee</cp:lastModifiedBy>
  <cp:revision>2</cp:revision>
  <dcterms:created xsi:type="dcterms:W3CDTF">2010-07-17T03:17:58Z</dcterms:created>
  <dcterms:modified xsi:type="dcterms:W3CDTF">2017-09-12T07:39:25Z</dcterms:modified>
</cp:coreProperties>
</file>